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96" r:id="rId2"/>
    <p:sldId id="2565" r:id="rId3"/>
    <p:sldId id="2567" r:id="rId4"/>
    <p:sldId id="2597" r:id="rId5"/>
    <p:sldId id="2598" r:id="rId6"/>
    <p:sldId id="2560" r:id="rId7"/>
    <p:sldId id="2599" r:id="rId8"/>
    <p:sldId id="2584" r:id="rId9"/>
    <p:sldId id="2600" r:id="rId10"/>
    <p:sldId id="2601" r:id="rId11"/>
    <p:sldId id="2602" r:id="rId12"/>
    <p:sldId id="26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85" d="100"/>
          <a:sy n="85" d="100"/>
        </p:scale>
        <p:origin x="590" y="6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12/19/2021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12/19/2021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dirty="0"/>
              <a:t>CHAT  WITH  </a:t>
            </a:r>
            <a:r>
              <a:rPr lang="en-US" dirty="0">
                <a:solidFill>
                  <a:srgbClr val="FFC000"/>
                </a:solidFill>
              </a:rPr>
              <a:t>CUBAP</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651574"/>
          </a:xfrm>
          <a:prstGeom prst="rect">
            <a:avLst/>
          </a:prstGeom>
        </p:spPr>
        <p:txBody>
          <a:bodyPr>
            <a:noAutofit/>
          </a:bodyPr>
          <a:lstStyle/>
          <a:p>
            <a:r>
              <a:rPr lang="en-US" dirty="0"/>
              <a:t>                                                                                - Sameeri Mamillapalli</a:t>
            </a:r>
          </a:p>
          <a:p>
            <a:r>
              <a:rPr lang="en-US" dirty="0"/>
              <a:t>                                                                                   181801120004</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72548" y="2013625"/>
            <a:ext cx="4696675" cy="1818655"/>
          </a:xfrm>
        </p:spPr>
        <p:txBody>
          <a:bodyPr/>
          <a:lstStyle/>
          <a:p>
            <a:r>
              <a:rPr lang="en-US" dirty="0"/>
              <a:t>Telegram Integration</a:t>
            </a:r>
          </a:p>
        </p:txBody>
      </p:sp>
      <p:pic>
        <p:nvPicPr>
          <p:cNvPr id="18" name="Picture Placeholder 15" title="Decorative"/>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a:off x="8483600" y="0"/>
            <a:ext cx="3708400" cy="6853238"/>
          </a:xfrm>
        </p:spPr>
      </p:pic>
      <p:sp>
        <p:nvSpPr>
          <p:cNvPr id="5" name="Picture Placeholder 4">
            <a:extLst>
              <a:ext uri="{FF2B5EF4-FFF2-40B4-BE49-F238E27FC236}">
                <a16:creationId xmlns:a16="http://schemas.microsoft.com/office/drawing/2014/main" id="{B121D701-0997-45F1-945F-5DF8594EA81D}"/>
              </a:ext>
            </a:extLst>
          </p:cNvPr>
          <p:cNvSpPr>
            <a:spLocks noGrp="1"/>
          </p:cNvSpPr>
          <p:nvPr>
            <p:ph type="pic" sz="quarter" idx="10"/>
          </p:nvPr>
        </p:nvSpPr>
        <p:spPr/>
      </p:sp>
      <p:sp>
        <p:nvSpPr>
          <p:cNvPr id="6" name="TextBox 5">
            <a:extLst>
              <a:ext uri="{FF2B5EF4-FFF2-40B4-BE49-F238E27FC236}">
                <a16:creationId xmlns:a16="http://schemas.microsoft.com/office/drawing/2014/main" id="{D7F71291-C103-473F-A5FD-995CA8B2CE82}"/>
              </a:ext>
            </a:extLst>
          </p:cNvPr>
          <p:cNvSpPr txBox="1"/>
          <p:nvPr/>
        </p:nvSpPr>
        <p:spPr>
          <a:xfrm>
            <a:off x="645459" y="4338917"/>
            <a:ext cx="4123764" cy="954107"/>
          </a:xfrm>
          <a:prstGeom prst="rect">
            <a:avLst/>
          </a:prstGeom>
          <a:noFill/>
        </p:spPr>
        <p:txBody>
          <a:bodyPr wrap="square" rtlCol="0">
            <a:spAutoFit/>
          </a:bodyPr>
          <a:lstStyle/>
          <a:p>
            <a:r>
              <a:rPr lang="en-US" sz="2800" dirty="0">
                <a:solidFill>
                  <a:schemeClr val="bg1"/>
                </a:solidFill>
              </a:rPr>
              <a:t>Screenshots of Proposed System</a:t>
            </a:r>
            <a:endParaRPr lang="en-IN" sz="2800" dirty="0">
              <a:solidFill>
                <a:schemeClr val="bg1"/>
              </a:solidFill>
            </a:endParaRPr>
          </a:p>
        </p:txBody>
      </p:sp>
      <p:pic>
        <p:nvPicPr>
          <p:cNvPr id="7" name="Picture 6">
            <a:extLst>
              <a:ext uri="{FF2B5EF4-FFF2-40B4-BE49-F238E27FC236}">
                <a16:creationId xmlns:a16="http://schemas.microsoft.com/office/drawing/2014/main" id="{2A6C2C14-5B1D-43F6-863C-59C902877439}"/>
              </a:ext>
            </a:extLst>
          </p:cNvPr>
          <p:cNvPicPr>
            <a:picLocks noChangeAspect="1"/>
          </p:cNvPicPr>
          <p:nvPr/>
        </p:nvPicPr>
        <p:blipFill>
          <a:blip r:embed="rId3"/>
          <a:stretch>
            <a:fillRect/>
          </a:stretch>
        </p:blipFill>
        <p:spPr>
          <a:xfrm>
            <a:off x="5295899" y="0"/>
            <a:ext cx="6896101" cy="6853238"/>
          </a:xfrm>
          <a:prstGeom prst="rect">
            <a:avLst/>
          </a:prstGeom>
        </p:spPr>
      </p:pic>
    </p:spTree>
    <p:extLst>
      <p:ext uri="{BB962C8B-B14F-4D97-AF65-F5344CB8AC3E}">
        <p14:creationId xmlns:p14="http://schemas.microsoft.com/office/powerpoint/2010/main" val="227660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DAB887-BB65-4DFE-8105-ACF3662D93F3}"/>
              </a:ext>
            </a:extLst>
          </p:cNvPr>
          <p:cNvPicPr>
            <a:picLocks noChangeAspect="1"/>
          </p:cNvPicPr>
          <p:nvPr/>
        </p:nvPicPr>
        <p:blipFill>
          <a:blip r:embed="rId2"/>
          <a:stretch>
            <a:fillRect/>
          </a:stretch>
        </p:blipFill>
        <p:spPr>
          <a:xfrm>
            <a:off x="0" y="15688"/>
            <a:ext cx="6096000" cy="6826624"/>
          </a:xfrm>
          <a:prstGeom prst="rect">
            <a:avLst/>
          </a:prstGeom>
        </p:spPr>
      </p:pic>
      <p:pic>
        <p:nvPicPr>
          <p:cNvPr id="6" name="Picture 5">
            <a:extLst>
              <a:ext uri="{FF2B5EF4-FFF2-40B4-BE49-F238E27FC236}">
                <a16:creationId xmlns:a16="http://schemas.microsoft.com/office/drawing/2014/main" id="{CA5F2855-6698-4E7C-9B69-7FDE113B6ACB}"/>
              </a:ext>
            </a:extLst>
          </p:cNvPr>
          <p:cNvPicPr>
            <a:picLocks noChangeAspect="1"/>
          </p:cNvPicPr>
          <p:nvPr/>
        </p:nvPicPr>
        <p:blipFill>
          <a:blip r:embed="rId3"/>
          <a:stretch>
            <a:fillRect/>
          </a:stretch>
        </p:blipFill>
        <p:spPr>
          <a:xfrm>
            <a:off x="6095999" y="0"/>
            <a:ext cx="6158753" cy="6858000"/>
          </a:xfrm>
          <a:prstGeom prst="rect">
            <a:avLst/>
          </a:prstGeom>
        </p:spPr>
      </p:pic>
    </p:spTree>
    <p:extLst>
      <p:ext uri="{BB962C8B-B14F-4D97-AF65-F5344CB8AC3E}">
        <p14:creationId xmlns:p14="http://schemas.microsoft.com/office/powerpoint/2010/main" val="272846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0F632-B3C1-459A-BDA0-6B9AFF1942E9}"/>
              </a:ext>
            </a:extLst>
          </p:cNvPr>
          <p:cNvSpPr>
            <a:spLocks noGrp="1"/>
          </p:cNvSpPr>
          <p:nvPr>
            <p:ph type="title"/>
          </p:nvPr>
        </p:nvSpPr>
        <p:spPr>
          <a:xfrm>
            <a:off x="647700" y="111950"/>
            <a:ext cx="10896600" cy="893218"/>
          </a:xfrm>
        </p:spPr>
        <p:txBody>
          <a:bodyPr/>
          <a:lstStyle/>
          <a:p>
            <a:r>
              <a:rPr lang="en-US" dirty="0"/>
              <a:t>CONCLUSION </a:t>
            </a:r>
            <a:endParaRPr lang="en-IN" dirty="0"/>
          </a:p>
        </p:txBody>
      </p:sp>
      <p:sp>
        <p:nvSpPr>
          <p:cNvPr id="12" name="TextBox 11">
            <a:extLst>
              <a:ext uri="{FF2B5EF4-FFF2-40B4-BE49-F238E27FC236}">
                <a16:creationId xmlns:a16="http://schemas.microsoft.com/office/drawing/2014/main" id="{A74F419E-2A13-4871-ACA1-EF5C69C113BC}"/>
              </a:ext>
            </a:extLst>
          </p:cNvPr>
          <p:cNvSpPr txBox="1"/>
          <p:nvPr/>
        </p:nvSpPr>
        <p:spPr>
          <a:xfrm>
            <a:off x="1030941" y="1466443"/>
            <a:ext cx="9995647" cy="3925113"/>
          </a:xfrm>
          <a:prstGeom prst="rect">
            <a:avLst/>
          </a:prstGeom>
          <a:noFill/>
        </p:spPr>
        <p:txBody>
          <a:bodyPr wrap="square" rtlCol="0">
            <a:spAutoFit/>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rPr>
              <a:t>Rasa is fully customizable and easily interchangeable. It is possible, and sometimes recommended to use Rasa Core or Rasa NLU separately. When using Rasa NLU, we can choose among several backend NLP (Natural Language Processing) libraries. The LSTM neural network which Rasa Core uses for action prediction can be easily exchanged for any other type of Neural Network, if you know how to implement them in </a:t>
            </a:r>
            <a:r>
              <a:rPr lang="en-US" sz="1800" dirty="0" err="1">
                <a:effectLst/>
                <a:latin typeface="Times New Roman" panose="02020603050405020304" pitchFamily="18" charset="0"/>
                <a:ea typeface="Calibri" panose="020F0502020204030204" pitchFamily="34" charset="0"/>
              </a:rPr>
              <a:t>Keras</a:t>
            </a:r>
            <a:r>
              <a:rPr lang="en-US"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The other competent frameworks have a lot of data sharing issues, as in we need to share  data with them. It is an open-source bot building framework. It doesn’t have any pre-built, pre-existing and downloadable models on a server that we can call using an API. This gives complete control of all the components in the chatbot. Finally, </a:t>
            </a:r>
            <a:r>
              <a:rPr lang="en-US" sz="1800" b="1" dirty="0">
                <a:effectLst/>
                <a:latin typeface="Times New Roman" panose="02020603050405020304" pitchFamily="18" charset="0"/>
                <a:ea typeface="Calibri" panose="020F0502020204030204" pitchFamily="34" charset="0"/>
              </a:rPr>
              <a:t>CUBAP </a:t>
            </a:r>
            <a:r>
              <a:rPr lang="en-US" sz="1800" dirty="0">
                <a:effectLst/>
                <a:latin typeface="Times New Roman" panose="02020603050405020304" pitchFamily="18" charset="0"/>
                <a:ea typeface="Calibri" panose="020F0502020204030204" pitchFamily="34" charset="0"/>
              </a:rPr>
              <a:t>is completely based on intent as well as NLU classification with LSTM as its backend based on the training and testing it can work both text as well payload based but more number of intents are to be added so as to reduce the ambiguity of the model and better performance over new text. Since pipeline is very similar where all the preprocessing happens it is up to the NLU trained by the user . Telegram integration is successful but UI on mobile is not suggested due to react issues and can be solved in further bugs.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4011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Decision-Tree Logic.</a:t>
            </a:r>
          </a:p>
          <a:p>
            <a:pPr marL="285750" indent="-285750">
              <a:buFont typeface="Arial" panose="020B0604020202020204" pitchFamily="34" charset="0"/>
              <a:buChar char="•"/>
            </a:pPr>
            <a:r>
              <a:rPr lang="en-US" dirty="0"/>
              <a:t>Canned-Responses</a:t>
            </a:r>
          </a:p>
          <a:p>
            <a:pPr marL="285750" indent="-285750">
              <a:buFont typeface="Arial" panose="020B0604020202020204" pitchFamily="34" charset="0"/>
              <a:buChar char="•"/>
            </a:pPr>
            <a:r>
              <a:rPr lang="en-US" dirty="0"/>
              <a:t>Restricted to anticipated user engagements</a:t>
            </a:r>
          </a:p>
          <a:p>
            <a:pPr marL="285750" indent="-285750">
              <a:buFont typeface="Arial" panose="020B0604020202020204" pitchFamily="34" charset="0"/>
              <a:buChar char="•"/>
            </a:pPr>
            <a:r>
              <a:rPr lang="en-US" dirty="0"/>
              <a:t>Bots can continue to help us with automated repetitive , low-level tasks and queries </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Chatbots So far…</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838199" y="1659770"/>
            <a:ext cx="3557337" cy="1325563"/>
          </a:xfrm>
        </p:spPr>
        <p:txBody>
          <a:bodyPr>
            <a:normAutofit/>
          </a:bodyPr>
          <a:lstStyle/>
          <a:p>
            <a:r>
              <a:rPr lang="en-US" dirty="0"/>
              <a:t>RASA FRAMEWORK</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RASA </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It is a Framework bootstrapping conversational chatbot</a:t>
            </a:r>
          </a:p>
          <a:p>
            <a:r>
              <a:rPr lang="en-US" dirty="0"/>
              <a:t>Components:-</a:t>
            </a:r>
          </a:p>
          <a:p>
            <a:pPr marL="285750" indent="-285750">
              <a:buFont typeface="Arial" panose="020B0604020202020204" pitchFamily="34" charset="0"/>
              <a:buChar char="•"/>
            </a:pPr>
            <a:r>
              <a:rPr lang="en-US" dirty="0"/>
              <a:t>RASA NLU</a:t>
            </a:r>
          </a:p>
          <a:p>
            <a:pPr marL="285750" indent="-285750">
              <a:buFont typeface="Arial" panose="020B0604020202020204" pitchFamily="34" charset="0"/>
              <a:buChar char="•"/>
            </a:pPr>
            <a:r>
              <a:rPr lang="en-US" dirty="0"/>
              <a:t>RASA CORE</a:t>
            </a:r>
          </a:p>
        </p:txBody>
      </p:sp>
      <p:sp>
        <p:nvSpPr>
          <p:cNvPr id="9" name="Text Placeholder 8"/>
          <p:cNvSpPr>
            <a:spLocks noGrp="1"/>
          </p:cNvSpPr>
          <p:nvPr>
            <p:ph type="body" sz="quarter" idx="16"/>
          </p:nvPr>
        </p:nvSpPr>
        <p:spPr/>
        <p:txBody>
          <a:bodyPr>
            <a:normAutofit/>
          </a:bodyPr>
          <a:lstStyle/>
          <a:p>
            <a:pPr marL="342900" indent="-342900">
              <a:buFont typeface="Arial" panose="020B0604020202020204" pitchFamily="34" charset="0"/>
              <a:buChar char="•"/>
            </a:pPr>
            <a:r>
              <a:rPr lang="en-US" dirty="0"/>
              <a:t> Intents</a:t>
            </a:r>
          </a:p>
          <a:p>
            <a:pPr marL="342900" indent="-342900">
              <a:buFont typeface="Arial" panose="020B0604020202020204" pitchFamily="34" charset="0"/>
              <a:buChar char="•"/>
            </a:pPr>
            <a:r>
              <a:rPr lang="en-US" dirty="0"/>
              <a:t>Entities</a:t>
            </a:r>
          </a:p>
          <a:p>
            <a:pPr marL="342900" indent="-342900">
              <a:buFont typeface="Arial" panose="020B0604020202020204" pitchFamily="34" charset="0"/>
              <a:buChar char="•"/>
            </a:pPr>
            <a:r>
              <a:rPr lang="en-US" dirty="0"/>
              <a:t>Slots</a:t>
            </a:r>
          </a:p>
          <a:p>
            <a:pPr marL="342900" indent="-342900">
              <a:buFont typeface="Arial" panose="020B0604020202020204" pitchFamily="34" charset="0"/>
              <a:buChar char="•"/>
            </a:pPr>
            <a:r>
              <a:rPr lang="en-US" dirty="0"/>
              <a:t>Actions</a:t>
            </a:r>
          </a:p>
          <a:p>
            <a:pPr marL="342900" indent="-342900">
              <a:buFont typeface="Arial" panose="020B0604020202020204" pitchFamily="34" charset="0"/>
              <a:buChar char="•"/>
            </a:pPr>
            <a:r>
              <a:rPr lang="en-US" dirty="0"/>
              <a:t>Policies</a:t>
            </a:r>
          </a:p>
          <a:p>
            <a:pPr marL="342900" indent="-342900">
              <a:buFont typeface="Arial" panose="020B0604020202020204" pitchFamily="34" charset="0"/>
              <a:buChar char="•"/>
            </a:pPr>
            <a:r>
              <a:rPr lang="en-US" dirty="0"/>
              <a:t>Template</a:t>
            </a:r>
          </a:p>
        </p:txBody>
      </p:sp>
      <p:sp>
        <p:nvSpPr>
          <p:cNvPr id="2" name="Picture Placeholder 1">
            <a:extLst>
              <a:ext uri="{FF2B5EF4-FFF2-40B4-BE49-F238E27FC236}">
                <a16:creationId xmlns:a16="http://schemas.microsoft.com/office/drawing/2014/main" id="{9D12B27E-01C9-40EC-9B36-49530D79EB50}"/>
              </a:ext>
            </a:extLst>
          </p:cNvPr>
          <p:cNvSpPr>
            <a:spLocks noGrp="1"/>
          </p:cNvSpPr>
          <p:nvPr>
            <p:ph type="pic" sz="quarter" idx="10"/>
          </p:nvPr>
        </p:nvSpPr>
        <p:spPr/>
      </p:sp>
      <p:pic>
        <p:nvPicPr>
          <p:cNvPr id="1030" name="Picture 6" descr="Building Chatbots the Hard Way | SpringerLink">
            <a:extLst>
              <a:ext uri="{FF2B5EF4-FFF2-40B4-BE49-F238E27FC236}">
                <a16:creationId xmlns:a16="http://schemas.microsoft.com/office/drawing/2014/main" id="{521139E8-41AE-4F03-9553-973D42457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20" y="3428990"/>
            <a:ext cx="7446380" cy="34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838199" y="1659770"/>
            <a:ext cx="3557337" cy="1325563"/>
          </a:xfrm>
        </p:spPr>
        <p:txBody>
          <a:bodyPr>
            <a:normAutofit/>
          </a:bodyPr>
          <a:lstStyle/>
          <a:p>
            <a:r>
              <a:rPr lang="en-US" dirty="0"/>
              <a:t>RASA NLU</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RASA  Natural Language Understanding</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NLU is used for </a:t>
            </a:r>
            <a:r>
              <a:rPr lang="en-US" b="1" dirty="0"/>
              <a:t>intent classification </a:t>
            </a:r>
            <a:r>
              <a:rPr lang="en-US" dirty="0"/>
              <a:t>and </a:t>
            </a:r>
            <a:r>
              <a:rPr lang="en-US" b="1" dirty="0"/>
              <a:t>entity extraction </a:t>
            </a:r>
            <a:r>
              <a:rPr lang="en-US" dirty="0"/>
              <a:t>in chatbots</a:t>
            </a:r>
          </a:p>
          <a:p>
            <a:r>
              <a:rPr lang="en-US" dirty="0"/>
              <a:t>Pipelines Preconfigured:</a:t>
            </a:r>
          </a:p>
          <a:p>
            <a:pPr marL="285750" indent="-285750">
              <a:buFont typeface="Arial" panose="020B0604020202020204" pitchFamily="34" charset="0"/>
              <a:buChar char="•"/>
            </a:pPr>
            <a:r>
              <a:rPr lang="en-US" dirty="0"/>
              <a:t>Spacy-</a:t>
            </a:r>
            <a:r>
              <a:rPr lang="en-US" dirty="0" err="1"/>
              <a:t>sklearn</a:t>
            </a:r>
            <a:endParaRPr lang="en-US" dirty="0"/>
          </a:p>
          <a:p>
            <a:pPr marL="285750" indent="-285750">
              <a:buFont typeface="Arial" panose="020B0604020202020204" pitchFamily="34" charset="0"/>
              <a:buChar char="•"/>
            </a:pPr>
            <a:r>
              <a:rPr lang="en-US" dirty="0"/>
              <a:t>TensorFlow-Embedding</a:t>
            </a:r>
          </a:p>
        </p:txBody>
      </p:sp>
      <p:sp>
        <p:nvSpPr>
          <p:cNvPr id="9" name="Text Placeholder 8"/>
          <p:cNvSpPr>
            <a:spLocks noGrp="1"/>
          </p:cNvSpPr>
          <p:nvPr>
            <p:ph type="body" sz="quarter" idx="16"/>
          </p:nvPr>
        </p:nvSpPr>
        <p:spPr/>
        <p:txBody>
          <a:bodyPr>
            <a:normAutofit/>
          </a:bodyPr>
          <a:lstStyle/>
          <a:p>
            <a:r>
              <a:rPr lang="en-US" dirty="0"/>
              <a:t>Feature Engineering Inbuilt Methods:-</a:t>
            </a:r>
          </a:p>
          <a:p>
            <a:pPr marL="342900" indent="-342900">
              <a:buFont typeface="Arial" panose="020B0604020202020204" pitchFamily="34" charset="0"/>
              <a:buChar char="•"/>
            </a:pPr>
            <a:r>
              <a:rPr lang="en-US" dirty="0"/>
              <a:t>Count-Vectorizer</a:t>
            </a:r>
          </a:p>
          <a:p>
            <a:pPr marL="342900" indent="-342900">
              <a:buFont typeface="Arial" panose="020B0604020202020204" pitchFamily="34" charset="0"/>
              <a:buChar char="•"/>
            </a:pPr>
            <a:r>
              <a:rPr lang="en-US" dirty="0"/>
              <a:t>TF-IDF</a:t>
            </a:r>
          </a:p>
        </p:txBody>
      </p:sp>
      <p:sp>
        <p:nvSpPr>
          <p:cNvPr id="2" name="Picture Placeholder 1">
            <a:extLst>
              <a:ext uri="{FF2B5EF4-FFF2-40B4-BE49-F238E27FC236}">
                <a16:creationId xmlns:a16="http://schemas.microsoft.com/office/drawing/2014/main" id="{9D12B27E-01C9-40EC-9B36-49530D79EB50}"/>
              </a:ext>
            </a:extLst>
          </p:cNvPr>
          <p:cNvSpPr>
            <a:spLocks noGrp="1"/>
          </p:cNvSpPr>
          <p:nvPr>
            <p:ph type="pic" sz="quarter" idx="10"/>
          </p:nvPr>
        </p:nvSpPr>
        <p:spPr/>
      </p:sp>
      <p:pic>
        <p:nvPicPr>
          <p:cNvPr id="2050" name="Picture 2" descr="Natural Language Processing Pipeline">
            <a:extLst>
              <a:ext uri="{FF2B5EF4-FFF2-40B4-BE49-F238E27FC236}">
                <a16:creationId xmlns:a16="http://schemas.microsoft.com/office/drawing/2014/main" id="{64E1495E-0F93-43C9-BA74-F681234F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20" y="3428990"/>
            <a:ext cx="7362825" cy="325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12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838199" y="1659770"/>
            <a:ext cx="3557337" cy="1325563"/>
          </a:xfrm>
        </p:spPr>
        <p:txBody>
          <a:bodyPr>
            <a:normAutofit/>
          </a:bodyPr>
          <a:lstStyle/>
          <a:p>
            <a:r>
              <a:rPr lang="en-US" dirty="0"/>
              <a:t>RASA CORE</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407949" y="819491"/>
            <a:ext cx="6121722" cy="382749"/>
          </a:xfrm>
        </p:spPr>
        <p:txBody>
          <a:bodyPr/>
          <a:lstStyle/>
          <a:p>
            <a:r>
              <a:rPr lang="en-US" dirty="0"/>
              <a:t>RASA  CORE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359078" y="1301285"/>
            <a:ext cx="6121722" cy="1397178"/>
          </a:xfrm>
        </p:spPr>
        <p:txBody>
          <a:bodyPr>
            <a:noAutofit/>
          </a:bodyPr>
          <a:lstStyle/>
          <a:p>
            <a:r>
              <a:rPr lang="en-US" sz="1600" dirty="0"/>
              <a:t>Rasa core Job is to decide what should happen during the course of dialogue</a:t>
            </a:r>
          </a:p>
          <a:p>
            <a:pPr marL="285750" indent="-285750">
              <a:buFont typeface="Arial" panose="020B0604020202020204" pitchFamily="34" charset="0"/>
              <a:buChar char="•"/>
            </a:pPr>
            <a:r>
              <a:rPr lang="en-US" sz="1600" dirty="0"/>
              <a:t>Stories</a:t>
            </a:r>
          </a:p>
          <a:p>
            <a:pPr marL="285750" indent="-285750">
              <a:buFont typeface="Arial" panose="020B0604020202020204" pitchFamily="34" charset="0"/>
              <a:buChar char="•"/>
            </a:pPr>
            <a:r>
              <a:rPr lang="en-US" sz="1600" dirty="0" err="1"/>
              <a:t>Domain.yml</a:t>
            </a:r>
            <a:endParaRPr lang="en-US" sz="1600" dirty="0"/>
          </a:p>
          <a:p>
            <a:pPr marL="285750" indent="-285750">
              <a:buFont typeface="Arial" panose="020B0604020202020204" pitchFamily="34" charset="0"/>
              <a:buChar char="•"/>
            </a:pPr>
            <a:r>
              <a:rPr lang="en-US" sz="1600" dirty="0"/>
              <a:t>Dialogue model</a:t>
            </a:r>
          </a:p>
        </p:txBody>
      </p:sp>
      <p:sp>
        <p:nvSpPr>
          <p:cNvPr id="9" name="Text Placeholder 8"/>
          <p:cNvSpPr>
            <a:spLocks noGrp="1"/>
          </p:cNvSpPr>
          <p:nvPr>
            <p:ph type="body" sz="quarter" idx="16"/>
          </p:nvPr>
        </p:nvSpPr>
        <p:spPr>
          <a:xfrm>
            <a:off x="128337" y="3737092"/>
            <a:ext cx="4617283" cy="2663707"/>
          </a:xfrm>
        </p:spPr>
        <p:txBody>
          <a:bodyPr>
            <a:normAutofit/>
          </a:bodyPr>
          <a:lstStyle/>
          <a:p>
            <a:r>
              <a:rPr lang="en-US" sz="1600" b="1" dirty="0"/>
              <a:t>RASA POLICIES</a:t>
            </a:r>
          </a:p>
          <a:p>
            <a:endParaRPr lang="en-US" sz="1600" b="1" dirty="0"/>
          </a:p>
          <a:p>
            <a:r>
              <a:rPr lang="en-US" sz="1600" dirty="0"/>
              <a:t>Policies Predicts Intents based on Intents</a:t>
            </a:r>
          </a:p>
          <a:p>
            <a:pPr marL="285750" indent="-285750">
              <a:buFont typeface="Arial" panose="020B0604020202020204" pitchFamily="34" charset="0"/>
              <a:buChar char="•"/>
            </a:pPr>
            <a:r>
              <a:rPr lang="en-US" sz="1600" dirty="0" err="1"/>
              <a:t>Keras</a:t>
            </a:r>
            <a:r>
              <a:rPr lang="en-US" sz="1600" dirty="0"/>
              <a:t> Policy</a:t>
            </a:r>
          </a:p>
          <a:p>
            <a:pPr marL="285750" indent="-285750">
              <a:buFont typeface="Arial" panose="020B0604020202020204" pitchFamily="34" charset="0"/>
              <a:buChar char="•"/>
            </a:pPr>
            <a:r>
              <a:rPr lang="en-US" sz="1600" dirty="0"/>
              <a:t>Fallback Policy</a:t>
            </a:r>
          </a:p>
          <a:p>
            <a:pPr marL="285750" indent="-285750">
              <a:buFont typeface="Arial" panose="020B0604020202020204" pitchFamily="34" charset="0"/>
              <a:buChar char="•"/>
            </a:pPr>
            <a:r>
              <a:rPr lang="en-US" sz="1600" dirty="0"/>
              <a:t>Custom Policy</a:t>
            </a:r>
          </a:p>
        </p:txBody>
      </p:sp>
      <p:sp>
        <p:nvSpPr>
          <p:cNvPr id="2" name="Picture Placeholder 1">
            <a:extLst>
              <a:ext uri="{FF2B5EF4-FFF2-40B4-BE49-F238E27FC236}">
                <a16:creationId xmlns:a16="http://schemas.microsoft.com/office/drawing/2014/main" id="{9D12B27E-01C9-40EC-9B36-49530D79EB50}"/>
              </a:ext>
            </a:extLst>
          </p:cNvPr>
          <p:cNvSpPr>
            <a:spLocks noGrp="1"/>
          </p:cNvSpPr>
          <p:nvPr>
            <p:ph type="pic" sz="quarter" idx="10"/>
          </p:nvPr>
        </p:nvSpPr>
        <p:spPr/>
      </p:sp>
      <p:pic>
        <p:nvPicPr>
          <p:cNvPr id="10" name="Picture 9">
            <a:extLst>
              <a:ext uri="{FF2B5EF4-FFF2-40B4-BE49-F238E27FC236}">
                <a16:creationId xmlns:a16="http://schemas.microsoft.com/office/drawing/2014/main" id="{AAA16491-D695-4AAF-84C2-9B481E4DAE6D}"/>
              </a:ext>
            </a:extLst>
          </p:cNvPr>
          <p:cNvPicPr>
            <a:picLocks noChangeAspect="1"/>
          </p:cNvPicPr>
          <p:nvPr/>
        </p:nvPicPr>
        <p:blipFill>
          <a:blip r:embed="rId2"/>
          <a:stretch>
            <a:fillRect/>
          </a:stretch>
        </p:blipFill>
        <p:spPr>
          <a:xfrm>
            <a:off x="4745619" y="3428989"/>
            <a:ext cx="7318043" cy="3429009"/>
          </a:xfrm>
          <a:prstGeom prst="rect">
            <a:avLst/>
          </a:prstGeom>
        </p:spPr>
      </p:pic>
    </p:spTree>
    <p:extLst>
      <p:ext uri="{BB962C8B-B14F-4D97-AF65-F5344CB8AC3E}">
        <p14:creationId xmlns:p14="http://schemas.microsoft.com/office/powerpoint/2010/main" val="409010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72549" y="2013625"/>
            <a:ext cx="4120444" cy="1818655"/>
          </a:xfrm>
        </p:spPr>
        <p:txBody>
          <a:bodyPr/>
          <a:lstStyle/>
          <a:p>
            <a:r>
              <a:rPr lang="en-US" dirty="0"/>
              <a:t>RASA CUBAP</a:t>
            </a:r>
          </a:p>
        </p:txBody>
      </p:sp>
      <p:pic>
        <p:nvPicPr>
          <p:cNvPr id="18" name="Picture Placeholder 15" title="Decorative"/>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a:off x="8483600" y="0"/>
            <a:ext cx="3708400" cy="6853238"/>
          </a:xfrm>
        </p:spPr>
      </p:pic>
      <p:sp>
        <p:nvSpPr>
          <p:cNvPr id="5" name="Picture Placeholder 4">
            <a:extLst>
              <a:ext uri="{FF2B5EF4-FFF2-40B4-BE49-F238E27FC236}">
                <a16:creationId xmlns:a16="http://schemas.microsoft.com/office/drawing/2014/main" id="{B121D701-0997-45F1-945F-5DF8594EA81D}"/>
              </a:ext>
            </a:extLst>
          </p:cNvPr>
          <p:cNvSpPr>
            <a:spLocks noGrp="1"/>
          </p:cNvSpPr>
          <p:nvPr>
            <p:ph type="pic" sz="quarter" idx="10"/>
          </p:nvPr>
        </p:nvSpPr>
        <p:spPr/>
      </p:sp>
      <p:pic>
        <p:nvPicPr>
          <p:cNvPr id="12" name="Picture 11">
            <a:extLst>
              <a:ext uri="{FF2B5EF4-FFF2-40B4-BE49-F238E27FC236}">
                <a16:creationId xmlns:a16="http://schemas.microsoft.com/office/drawing/2014/main" id="{0AFD471D-F978-4B5A-9E0C-3570A4413190}"/>
              </a:ext>
            </a:extLst>
          </p:cNvPr>
          <p:cNvPicPr>
            <a:picLocks noChangeAspect="1"/>
          </p:cNvPicPr>
          <p:nvPr/>
        </p:nvPicPr>
        <p:blipFill>
          <a:blip r:embed="rId3"/>
          <a:stretch>
            <a:fillRect/>
          </a:stretch>
        </p:blipFill>
        <p:spPr>
          <a:xfrm>
            <a:off x="5302621" y="4287"/>
            <a:ext cx="6889378" cy="6916465"/>
          </a:xfrm>
          <a:prstGeom prst="rect">
            <a:avLst/>
          </a:prstGeom>
        </p:spPr>
      </p:pic>
      <p:sp>
        <p:nvSpPr>
          <p:cNvPr id="6" name="TextBox 5">
            <a:extLst>
              <a:ext uri="{FF2B5EF4-FFF2-40B4-BE49-F238E27FC236}">
                <a16:creationId xmlns:a16="http://schemas.microsoft.com/office/drawing/2014/main" id="{D7F71291-C103-473F-A5FD-995CA8B2CE82}"/>
              </a:ext>
            </a:extLst>
          </p:cNvPr>
          <p:cNvSpPr txBox="1"/>
          <p:nvPr/>
        </p:nvSpPr>
        <p:spPr>
          <a:xfrm>
            <a:off x="645459" y="4338917"/>
            <a:ext cx="3442447"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solidFill>
                  <a:schemeClr val="bg1"/>
                </a:solidFill>
              </a:rPr>
              <a:t>Domain.yml</a:t>
            </a:r>
            <a:endParaRPr lang="en-US" sz="2800" dirty="0">
              <a:solidFill>
                <a:schemeClr val="bg1"/>
              </a:solidFill>
            </a:endParaRPr>
          </a:p>
          <a:p>
            <a:pPr marL="457200" indent="-457200">
              <a:buFont typeface="Arial" panose="020B0604020202020204" pitchFamily="34" charset="0"/>
              <a:buChar char="•"/>
            </a:pPr>
            <a:r>
              <a:rPr lang="en-US" sz="2800" dirty="0" err="1">
                <a:solidFill>
                  <a:schemeClr val="bg1"/>
                </a:solidFill>
              </a:rPr>
              <a:t>Stories.yml</a:t>
            </a:r>
            <a:endParaRPr lang="en-US" sz="2800" dirty="0">
              <a:solidFill>
                <a:schemeClr val="bg1"/>
              </a:solidFill>
            </a:endParaRPr>
          </a:p>
          <a:p>
            <a:pPr marL="457200" indent="-457200">
              <a:buFont typeface="Arial" panose="020B0604020202020204" pitchFamily="34" charset="0"/>
              <a:buChar char="•"/>
            </a:pPr>
            <a:r>
              <a:rPr lang="en-US" sz="2800" dirty="0" err="1">
                <a:solidFill>
                  <a:schemeClr val="bg1"/>
                </a:solidFill>
              </a:rPr>
              <a:t>NLU.yml</a:t>
            </a:r>
            <a:endParaRPr lang="en-IN" sz="2800" dirty="0">
              <a:solidFill>
                <a:schemeClr val="bg1"/>
              </a:solidFill>
            </a:endParaRPr>
          </a:p>
        </p:txBody>
      </p:sp>
    </p:spTree>
    <p:extLst>
      <p:ext uri="{BB962C8B-B14F-4D97-AF65-F5344CB8AC3E}">
        <p14:creationId xmlns:p14="http://schemas.microsoft.com/office/powerpoint/2010/main" val="288594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666EEE-F22E-4746-B114-9BA63F72C276}"/>
              </a:ext>
            </a:extLst>
          </p:cNvPr>
          <p:cNvPicPr>
            <a:picLocks noChangeAspect="1"/>
          </p:cNvPicPr>
          <p:nvPr/>
        </p:nvPicPr>
        <p:blipFill>
          <a:blip r:embed="rId2"/>
          <a:stretch>
            <a:fillRect/>
          </a:stretch>
        </p:blipFill>
        <p:spPr>
          <a:xfrm>
            <a:off x="1" y="510989"/>
            <a:ext cx="4572000" cy="6347012"/>
          </a:xfrm>
          <a:prstGeom prst="rect">
            <a:avLst/>
          </a:prstGeom>
        </p:spPr>
      </p:pic>
      <p:pic>
        <p:nvPicPr>
          <p:cNvPr id="6" name="Picture 5">
            <a:extLst>
              <a:ext uri="{FF2B5EF4-FFF2-40B4-BE49-F238E27FC236}">
                <a16:creationId xmlns:a16="http://schemas.microsoft.com/office/drawing/2014/main" id="{75705D0F-31A4-411A-BCD3-E711D336EDA6}"/>
              </a:ext>
            </a:extLst>
          </p:cNvPr>
          <p:cNvPicPr>
            <a:picLocks noChangeAspect="1"/>
          </p:cNvPicPr>
          <p:nvPr/>
        </p:nvPicPr>
        <p:blipFill>
          <a:blip r:embed="rId3"/>
          <a:stretch>
            <a:fillRect/>
          </a:stretch>
        </p:blipFill>
        <p:spPr>
          <a:xfrm>
            <a:off x="4572001" y="510988"/>
            <a:ext cx="3614569" cy="6347012"/>
          </a:xfrm>
          <a:prstGeom prst="rect">
            <a:avLst/>
          </a:prstGeom>
        </p:spPr>
      </p:pic>
      <p:pic>
        <p:nvPicPr>
          <p:cNvPr id="7" name="Picture 6">
            <a:extLst>
              <a:ext uri="{FF2B5EF4-FFF2-40B4-BE49-F238E27FC236}">
                <a16:creationId xmlns:a16="http://schemas.microsoft.com/office/drawing/2014/main" id="{25DE7B6A-CC6C-44D0-94A1-184A14BAF858}"/>
              </a:ext>
            </a:extLst>
          </p:cNvPr>
          <p:cNvPicPr>
            <a:picLocks noChangeAspect="1"/>
          </p:cNvPicPr>
          <p:nvPr/>
        </p:nvPicPr>
        <p:blipFill>
          <a:blip r:embed="rId4"/>
          <a:stretch>
            <a:fillRect/>
          </a:stretch>
        </p:blipFill>
        <p:spPr>
          <a:xfrm>
            <a:off x="8186571" y="510987"/>
            <a:ext cx="4005430" cy="6347012"/>
          </a:xfrm>
          <a:prstGeom prst="rect">
            <a:avLst/>
          </a:prstGeom>
        </p:spPr>
      </p:pic>
      <p:sp>
        <p:nvSpPr>
          <p:cNvPr id="9" name="TextBox 8">
            <a:extLst>
              <a:ext uri="{FF2B5EF4-FFF2-40B4-BE49-F238E27FC236}">
                <a16:creationId xmlns:a16="http://schemas.microsoft.com/office/drawing/2014/main" id="{BC6A870B-59EE-4B6E-99EB-2B0E0D9563AC}"/>
              </a:ext>
            </a:extLst>
          </p:cNvPr>
          <p:cNvSpPr txBox="1"/>
          <p:nvPr/>
        </p:nvSpPr>
        <p:spPr>
          <a:xfrm>
            <a:off x="1511452" y="143433"/>
            <a:ext cx="2115670" cy="367551"/>
          </a:xfrm>
          <a:prstGeom prst="rect">
            <a:avLst/>
          </a:prstGeom>
          <a:noFill/>
        </p:spPr>
        <p:txBody>
          <a:bodyPr wrap="square" rtlCol="0">
            <a:spAutoFit/>
          </a:bodyPr>
          <a:lstStyle/>
          <a:p>
            <a:r>
              <a:rPr lang="en-US" b="1" dirty="0"/>
              <a:t>Domain</a:t>
            </a:r>
            <a:endParaRPr lang="en-IN" b="1" dirty="0"/>
          </a:p>
        </p:txBody>
      </p:sp>
      <p:sp>
        <p:nvSpPr>
          <p:cNvPr id="10" name="TextBox 9">
            <a:extLst>
              <a:ext uri="{FF2B5EF4-FFF2-40B4-BE49-F238E27FC236}">
                <a16:creationId xmlns:a16="http://schemas.microsoft.com/office/drawing/2014/main" id="{4D5261AC-4293-4958-80A7-F13EBD19CA64}"/>
              </a:ext>
            </a:extLst>
          </p:cNvPr>
          <p:cNvSpPr txBox="1"/>
          <p:nvPr/>
        </p:nvSpPr>
        <p:spPr>
          <a:xfrm>
            <a:off x="5629836" y="143437"/>
            <a:ext cx="2115670" cy="367551"/>
          </a:xfrm>
          <a:prstGeom prst="rect">
            <a:avLst/>
          </a:prstGeom>
          <a:noFill/>
        </p:spPr>
        <p:txBody>
          <a:bodyPr wrap="square" rtlCol="0">
            <a:spAutoFit/>
          </a:bodyPr>
          <a:lstStyle/>
          <a:p>
            <a:r>
              <a:rPr lang="en-US" b="1" dirty="0"/>
              <a:t>Stories</a:t>
            </a:r>
            <a:endParaRPr lang="en-IN" b="1" dirty="0"/>
          </a:p>
        </p:txBody>
      </p:sp>
      <p:sp>
        <p:nvSpPr>
          <p:cNvPr id="11" name="TextBox 10">
            <a:extLst>
              <a:ext uri="{FF2B5EF4-FFF2-40B4-BE49-F238E27FC236}">
                <a16:creationId xmlns:a16="http://schemas.microsoft.com/office/drawing/2014/main" id="{5CAD7955-2C68-4B09-B9B1-8D7D9157AF49}"/>
              </a:ext>
            </a:extLst>
          </p:cNvPr>
          <p:cNvSpPr txBox="1"/>
          <p:nvPr/>
        </p:nvSpPr>
        <p:spPr>
          <a:xfrm>
            <a:off x="10076329" y="143434"/>
            <a:ext cx="2115670" cy="367551"/>
          </a:xfrm>
          <a:prstGeom prst="rect">
            <a:avLst/>
          </a:prstGeom>
          <a:noFill/>
        </p:spPr>
        <p:txBody>
          <a:bodyPr wrap="square" rtlCol="0">
            <a:spAutoFit/>
          </a:bodyPr>
          <a:lstStyle/>
          <a:p>
            <a:r>
              <a:rPr lang="en-US" b="1" dirty="0"/>
              <a:t>NLU</a:t>
            </a:r>
            <a:endParaRPr lang="en-IN" b="1" dirty="0"/>
          </a:p>
        </p:txBody>
      </p:sp>
    </p:spTree>
    <p:extLst>
      <p:ext uri="{BB962C8B-B14F-4D97-AF65-F5344CB8AC3E}">
        <p14:creationId xmlns:p14="http://schemas.microsoft.com/office/powerpoint/2010/main" val="1772875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0F632-B3C1-459A-BDA0-6B9AFF1942E9}"/>
              </a:ext>
            </a:extLst>
          </p:cNvPr>
          <p:cNvSpPr>
            <a:spLocks noGrp="1"/>
          </p:cNvSpPr>
          <p:nvPr>
            <p:ph type="title"/>
          </p:nvPr>
        </p:nvSpPr>
        <p:spPr>
          <a:xfrm>
            <a:off x="647700" y="111950"/>
            <a:ext cx="10896600" cy="893218"/>
          </a:xfrm>
        </p:spPr>
        <p:txBody>
          <a:bodyPr/>
          <a:lstStyle/>
          <a:p>
            <a:r>
              <a:rPr lang="en-US" dirty="0"/>
              <a:t>INTENTS CHOOSEN </a:t>
            </a:r>
            <a:endParaRPr lang="en-IN" dirty="0"/>
          </a:p>
        </p:txBody>
      </p:sp>
      <p:sp>
        <p:nvSpPr>
          <p:cNvPr id="12" name="TextBox 11">
            <a:extLst>
              <a:ext uri="{FF2B5EF4-FFF2-40B4-BE49-F238E27FC236}">
                <a16:creationId xmlns:a16="http://schemas.microsoft.com/office/drawing/2014/main" id="{A74F419E-2A13-4871-ACA1-EF5C69C113BC}"/>
              </a:ext>
            </a:extLst>
          </p:cNvPr>
          <p:cNvSpPr txBox="1"/>
          <p:nvPr/>
        </p:nvSpPr>
        <p:spPr>
          <a:xfrm>
            <a:off x="546847" y="948690"/>
            <a:ext cx="9995647" cy="5909310"/>
          </a:xfrm>
          <a:prstGeom prst="rect">
            <a:avLst/>
          </a:prstGeom>
          <a:noFill/>
        </p:spPr>
        <p:txBody>
          <a:bodyPr wrap="square" rtlCol="0">
            <a:spAutoFit/>
          </a:bodyPr>
          <a:lstStyle/>
          <a:p>
            <a:pPr marL="342900" indent="-342900">
              <a:buFont typeface="+mj-lt"/>
              <a:buAutoNum type="arabicPeriod"/>
            </a:pPr>
            <a:r>
              <a:rPr lang="en-US" dirty="0"/>
              <a:t>- </a:t>
            </a:r>
            <a:r>
              <a:rPr lang="en-US" dirty="0" err="1"/>
              <a:t>utter_greet</a:t>
            </a:r>
            <a:endParaRPr lang="en-US" dirty="0"/>
          </a:p>
          <a:p>
            <a:pPr marL="342900" indent="-342900">
              <a:buFont typeface="+mj-lt"/>
              <a:buAutoNum type="arabicPeriod"/>
            </a:pPr>
            <a:r>
              <a:rPr lang="en-US" dirty="0"/>
              <a:t>- </a:t>
            </a:r>
            <a:r>
              <a:rPr lang="en-US" dirty="0" err="1"/>
              <a:t>utter_iamabot</a:t>
            </a:r>
            <a:endParaRPr lang="en-US" dirty="0"/>
          </a:p>
          <a:p>
            <a:pPr marL="342900" indent="-342900">
              <a:buFont typeface="+mj-lt"/>
              <a:buAutoNum type="arabicPeriod"/>
            </a:pPr>
            <a:r>
              <a:rPr lang="en-US" dirty="0"/>
              <a:t>- </a:t>
            </a:r>
            <a:r>
              <a:rPr lang="en-US" dirty="0" err="1"/>
              <a:t>utter_did_that_help</a:t>
            </a:r>
            <a:endParaRPr lang="en-US" dirty="0"/>
          </a:p>
          <a:p>
            <a:pPr marL="342900" indent="-342900">
              <a:buFont typeface="+mj-lt"/>
              <a:buAutoNum type="arabicPeriod"/>
            </a:pPr>
            <a:r>
              <a:rPr lang="en-US" dirty="0"/>
              <a:t>- </a:t>
            </a:r>
            <a:r>
              <a:rPr lang="en-US" dirty="0" err="1"/>
              <a:t>utter_happy</a:t>
            </a:r>
            <a:endParaRPr lang="en-US" dirty="0"/>
          </a:p>
          <a:p>
            <a:pPr marL="342900" indent="-342900">
              <a:buFont typeface="+mj-lt"/>
              <a:buAutoNum type="arabicPeriod"/>
            </a:pPr>
            <a:r>
              <a:rPr lang="en-US" dirty="0"/>
              <a:t>- </a:t>
            </a:r>
            <a:r>
              <a:rPr lang="en-US" dirty="0" err="1"/>
              <a:t>utter_cheer_up</a:t>
            </a:r>
            <a:endParaRPr lang="en-US" dirty="0"/>
          </a:p>
          <a:p>
            <a:pPr marL="342900" indent="-342900">
              <a:buFont typeface="+mj-lt"/>
              <a:buAutoNum type="arabicPeriod"/>
            </a:pPr>
            <a:r>
              <a:rPr lang="en-US" dirty="0"/>
              <a:t>- </a:t>
            </a:r>
            <a:r>
              <a:rPr lang="en-US" dirty="0" err="1"/>
              <a:t>utter_centurion_intro</a:t>
            </a:r>
            <a:endParaRPr lang="en-US" dirty="0"/>
          </a:p>
          <a:p>
            <a:pPr marL="342900" indent="-342900">
              <a:buFont typeface="+mj-lt"/>
              <a:buAutoNum type="arabicPeriod"/>
            </a:pPr>
            <a:r>
              <a:rPr lang="en-US" dirty="0"/>
              <a:t>- </a:t>
            </a:r>
            <a:r>
              <a:rPr lang="en-US" dirty="0" err="1"/>
              <a:t>utter_cuee</a:t>
            </a:r>
            <a:endParaRPr lang="en-US" dirty="0"/>
          </a:p>
          <a:p>
            <a:pPr marL="342900" indent="-342900">
              <a:buFont typeface="+mj-lt"/>
              <a:buAutoNum type="arabicPeriod"/>
            </a:pPr>
            <a:r>
              <a:rPr lang="en-US" dirty="0"/>
              <a:t>- </a:t>
            </a:r>
            <a:r>
              <a:rPr lang="en-US" dirty="0" err="1"/>
              <a:t>utter_centurion_campuses</a:t>
            </a:r>
            <a:endParaRPr lang="en-US" dirty="0"/>
          </a:p>
          <a:p>
            <a:pPr marL="342900" indent="-342900">
              <a:buFont typeface="+mj-lt"/>
              <a:buAutoNum type="arabicPeriod"/>
            </a:pPr>
            <a:r>
              <a:rPr lang="en-US" dirty="0"/>
              <a:t>- </a:t>
            </a:r>
            <a:r>
              <a:rPr lang="en-US" dirty="0" err="1"/>
              <a:t>utter_admission</a:t>
            </a:r>
            <a:endParaRPr lang="en-US" dirty="0"/>
          </a:p>
          <a:p>
            <a:pPr marL="342900" indent="-342900">
              <a:buFont typeface="+mj-lt"/>
              <a:buAutoNum type="arabicPeriod"/>
            </a:pPr>
            <a:r>
              <a:rPr lang="en-US" dirty="0"/>
              <a:t>- </a:t>
            </a:r>
            <a:r>
              <a:rPr lang="en-US" dirty="0" err="1"/>
              <a:t>utter_courses</a:t>
            </a:r>
            <a:endParaRPr lang="en-US" dirty="0"/>
          </a:p>
          <a:p>
            <a:pPr marL="342900" indent="-342900">
              <a:buFont typeface="+mj-lt"/>
              <a:buAutoNum type="arabicPeriod"/>
            </a:pPr>
            <a:r>
              <a:rPr lang="en-US" dirty="0"/>
              <a:t>- </a:t>
            </a:r>
            <a:r>
              <a:rPr lang="en-US" dirty="0" err="1"/>
              <a:t>utter_placements</a:t>
            </a:r>
            <a:endParaRPr lang="en-US" dirty="0"/>
          </a:p>
          <a:p>
            <a:pPr marL="342900" indent="-342900">
              <a:buFont typeface="+mj-lt"/>
              <a:buAutoNum type="arabicPeriod"/>
            </a:pPr>
            <a:r>
              <a:rPr lang="en-US" dirty="0"/>
              <a:t>- </a:t>
            </a:r>
            <a:r>
              <a:rPr lang="en-US" dirty="0" err="1"/>
              <a:t>utter_facilities</a:t>
            </a:r>
            <a:endParaRPr lang="en-US" dirty="0"/>
          </a:p>
          <a:p>
            <a:pPr marL="342900" indent="-342900">
              <a:buFont typeface="+mj-lt"/>
              <a:buAutoNum type="arabicPeriod"/>
            </a:pPr>
            <a:r>
              <a:rPr lang="en-US" dirty="0"/>
              <a:t>- </a:t>
            </a:r>
            <a:r>
              <a:rPr lang="en-US" dirty="0" err="1"/>
              <a:t>utter_transport</a:t>
            </a:r>
            <a:endParaRPr lang="en-US" dirty="0"/>
          </a:p>
          <a:p>
            <a:pPr marL="342900" indent="-342900">
              <a:buFont typeface="+mj-lt"/>
              <a:buAutoNum type="arabicPeriod"/>
            </a:pPr>
            <a:r>
              <a:rPr lang="en-US" dirty="0"/>
              <a:t>- </a:t>
            </a:r>
            <a:r>
              <a:rPr lang="en-US" dirty="0" err="1"/>
              <a:t>utter_payment</a:t>
            </a:r>
            <a:endParaRPr lang="en-US" dirty="0"/>
          </a:p>
          <a:p>
            <a:pPr marL="342900" indent="-342900">
              <a:buFont typeface="+mj-lt"/>
              <a:buAutoNum type="arabicPeriod"/>
            </a:pPr>
            <a:r>
              <a:rPr lang="en-US" dirty="0"/>
              <a:t>- </a:t>
            </a:r>
            <a:r>
              <a:rPr lang="en-US" dirty="0" err="1"/>
              <a:t>utter_location</a:t>
            </a:r>
            <a:endParaRPr lang="en-US" dirty="0"/>
          </a:p>
          <a:p>
            <a:pPr marL="342900" indent="-342900">
              <a:buFont typeface="+mj-lt"/>
              <a:buAutoNum type="arabicPeriod"/>
            </a:pPr>
            <a:r>
              <a:rPr lang="en-US" dirty="0"/>
              <a:t>- </a:t>
            </a:r>
            <a:r>
              <a:rPr lang="en-US" dirty="0" err="1"/>
              <a:t>utter_faculty</a:t>
            </a:r>
            <a:endParaRPr lang="en-US" dirty="0"/>
          </a:p>
          <a:p>
            <a:pPr marL="342900" indent="-342900">
              <a:buFont typeface="+mj-lt"/>
              <a:buAutoNum type="arabicPeriod"/>
            </a:pPr>
            <a:r>
              <a:rPr lang="en-US" dirty="0"/>
              <a:t>- </a:t>
            </a:r>
            <a:r>
              <a:rPr lang="en-US" dirty="0" err="1"/>
              <a:t>utter_program</a:t>
            </a:r>
            <a:r>
              <a:rPr lang="en-US" dirty="0"/>
              <a:t>-fee</a:t>
            </a:r>
          </a:p>
          <a:p>
            <a:pPr marL="342900" indent="-342900">
              <a:buFont typeface="+mj-lt"/>
              <a:buAutoNum type="arabicPeriod"/>
            </a:pPr>
            <a:r>
              <a:rPr lang="en-US" dirty="0"/>
              <a:t>- </a:t>
            </a:r>
            <a:r>
              <a:rPr lang="en-US" dirty="0" err="1"/>
              <a:t>utter_eamcet</a:t>
            </a:r>
            <a:endParaRPr lang="en-US" dirty="0"/>
          </a:p>
          <a:p>
            <a:pPr marL="342900" indent="-342900">
              <a:buFont typeface="+mj-lt"/>
              <a:buAutoNum type="arabicPeriod"/>
            </a:pPr>
            <a:r>
              <a:rPr lang="en-US" dirty="0"/>
              <a:t>- </a:t>
            </a:r>
            <a:r>
              <a:rPr lang="en-US" dirty="0" err="1"/>
              <a:t>utter_affirm</a:t>
            </a:r>
            <a:endParaRPr lang="en-US" dirty="0"/>
          </a:p>
          <a:p>
            <a:pPr marL="342900" indent="-342900">
              <a:buFont typeface="+mj-lt"/>
              <a:buAutoNum type="arabicPeriod"/>
            </a:pPr>
            <a:r>
              <a:rPr lang="en-US" dirty="0"/>
              <a:t>- </a:t>
            </a:r>
            <a:r>
              <a:rPr lang="en-US" dirty="0" err="1"/>
              <a:t>utter_button</a:t>
            </a:r>
            <a:endParaRPr lang="en-US" dirty="0"/>
          </a:p>
          <a:p>
            <a:pPr marL="342900" indent="-342900">
              <a:buFont typeface="+mj-lt"/>
              <a:buAutoNum type="arabicPeriod"/>
            </a:pPr>
            <a:r>
              <a:rPr lang="en-US" dirty="0"/>
              <a:t>- </a:t>
            </a:r>
            <a:r>
              <a:rPr lang="en-US" dirty="0" err="1"/>
              <a:t>utter_goodbye</a:t>
            </a:r>
            <a:endParaRPr lang="en-IN" dirty="0"/>
          </a:p>
        </p:txBody>
      </p:sp>
    </p:spTree>
    <p:extLst>
      <p:ext uri="{BB962C8B-B14F-4D97-AF65-F5344CB8AC3E}">
        <p14:creationId xmlns:p14="http://schemas.microsoft.com/office/powerpoint/2010/main" val="141592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0F632-B3C1-459A-BDA0-6B9AFF1942E9}"/>
              </a:ext>
            </a:extLst>
          </p:cNvPr>
          <p:cNvSpPr>
            <a:spLocks noGrp="1"/>
          </p:cNvSpPr>
          <p:nvPr>
            <p:ph type="title"/>
          </p:nvPr>
        </p:nvSpPr>
        <p:spPr>
          <a:xfrm>
            <a:off x="647700" y="111950"/>
            <a:ext cx="10896600" cy="893218"/>
          </a:xfrm>
        </p:spPr>
        <p:txBody>
          <a:bodyPr/>
          <a:lstStyle/>
          <a:p>
            <a:r>
              <a:rPr lang="en-US" dirty="0"/>
              <a:t>Training Model </a:t>
            </a:r>
            <a:endParaRPr lang="en-IN" dirty="0"/>
          </a:p>
        </p:txBody>
      </p:sp>
      <p:sp>
        <p:nvSpPr>
          <p:cNvPr id="12" name="TextBox 11">
            <a:extLst>
              <a:ext uri="{FF2B5EF4-FFF2-40B4-BE49-F238E27FC236}">
                <a16:creationId xmlns:a16="http://schemas.microsoft.com/office/drawing/2014/main" id="{A74F419E-2A13-4871-ACA1-EF5C69C113BC}"/>
              </a:ext>
            </a:extLst>
          </p:cNvPr>
          <p:cNvSpPr txBox="1"/>
          <p:nvPr/>
        </p:nvSpPr>
        <p:spPr>
          <a:xfrm>
            <a:off x="647701" y="1371600"/>
            <a:ext cx="10244418" cy="4432560"/>
          </a:xfrm>
          <a:prstGeom prst="rect">
            <a:avLst/>
          </a:prstGeom>
          <a:noFill/>
        </p:spPr>
        <p:txBody>
          <a:bodyPr wrap="square" rtlCol="0">
            <a:spAutoFit/>
          </a:bodyPr>
          <a:lstStyle/>
          <a:p>
            <a:pPr lvl="1">
              <a:lnSpc>
                <a:spcPct val="107000"/>
              </a:lnSpc>
              <a:spcAft>
                <a:spcPts val="800"/>
              </a:spcAft>
            </a:pPr>
            <a:r>
              <a:rPr lang="en-US" sz="1400" b="1" dirty="0">
                <a:effectLst/>
                <a:latin typeface="Times New Roman" panose="02020603050405020304" pitchFamily="18" charset="0"/>
                <a:ea typeface="Calibri" panose="020F0502020204030204" pitchFamily="34" charset="0"/>
              </a:rPr>
              <a:t>LSTM</a:t>
            </a:r>
            <a:endParaRPr lang="en-IN" sz="1100" b="1" dirty="0">
              <a:latin typeface="Times New Roman" panose="02020603050405020304" pitchFamily="18" charset="0"/>
              <a:ea typeface="Calibri" panose="020F0502020204030204" pitchFamily="34" charset="0"/>
            </a:endParaRPr>
          </a:p>
          <a:p>
            <a:pPr lvl="1">
              <a:lnSpc>
                <a:spcPct val="107000"/>
              </a:lnSpc>
              <a:spcAft>
                <a:spcPts val="800"/>
              </a:spcAft>
            </a:pPr>
            <a:r>
              <a:rPr lang="en-US" sz="1400" dirty="0">
                <a:effectLst/>
                <a:latin typeface="Times New Roman" panose="02020603050405020304" pitchFamily="18" charset="0"/>
                <a:ea typeface="Calibri" panose="020F0502020204030204" pitchFamily="34" charset="0"/>
              </a:rPr>
              <a:t>Long Short-Term Memory networks – usually just called “LSTMs” – are a special kind of RNN, capable of learning long-term dependencies. They were introduced by </a:t>
            </a:r>
            <a:r>
              <a:rPr lang="en-US" sz="1400" dirty="0" err="1">
                <a:effectLst/>
                <a:latin typeface="Times New Roman" panose="02020603050405020304" pitchFamily="18" charset="0"/>
                <a:ea typeface="Calibri" panose="020F0502020204030204" pitchFamily="34" charset="0"/>
              </a:rPr>
              <a:t>Hochreiter</a:t>
            </a:r>
            <a:r>
              <a:rPr lang="en-US" sz="1400" dirty="0">
                <a:effectLst/>
                <a:latin typeface="Times New Roman" panose="02020603050405020304" pitchFamily="18" charset="0"/>
                <a:ea typeface="Calibri" panose="020F0502020204030204" pitchFamily="34" charset="0"/>
              </a:rPr>
              <a:t> &amp; </a:t>
            </a:r>
            <a:r>
              <a:rPr lang="en-US" sz="1400" dirty="0" err="1">
                <a:effectLst/>
                <a:latin typeface="Times New Roman" panose="02020603050405020304" pitchFamily="18" charset="0"/>
                <a:ea typeface="Calibri" panose="020F0502020204030204" pitchFamily="34" charset="0"/>
              </a:rPr>
              <a:t>Schmidhuber</a:t>
            </a:r>
            <a:r>
              <a:rPr lang="en-US" sz="1400" dirty="0">
                <a:effectLst/>
                <a:latin typeface="Times New Roman" panose="02020603050405020304" pitchFamily="18" charset="0"/>
                <a:ea typeface="Calibri" panose="020F0502020204030204" pitchFamily="34" charset="0"/>
              </a:rPr>
              <a:t> (1997), and were refined and popularized by many people in following work. They work tremendously well on a large variety of problems, and are now widely used. </a:t>
            </a:r>
            <a:endParaRPr lang="en-IN" sz="1400" dirty="0">
              <a:effectLst/>
              <a:latin typeface="Times New Roman" panose="02020603050405020304" pitchFamily="18" charset="0"/>
              <a:ea typeface="Times New Roman" panose="02020603050405020304" pitchFamily="18" charset="0"/>
            </a:endParaRPr>
          </a:p>
          <a:p>
            <a:pPr marL="914400">
              <a:lnSpc>
                <a:spcPct val="107000"/>
              </a:lnSpc>
              <a:spcAft>
                <a:spcPts val="800"/>
              </a:spcAft>
            </a:pPr>
            <a:r>
              <a:rPr lang="en-US" sz="14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rPr>
              <a:t>LSTMs are explicitly designed to avoid the long-term dependency problem.</a:t>
            </a:r>
            <a:endParaRPr lang="en-IN" sz="1400" dirty="0">
              <a:effectLst/>
              <a:latin typeface="Times New Roman" panose="02020603050405020304" pitchFamily="18" charset="0"/>
              <a:ea typeface="Times New Roman" panose="02020603050405020304" pitchFamily="18" charset="0"/>
            </a:endParaRPr>
          </a:p>
          <a:p>
            <a:pPr marL="914400">
              <a:lnSpc>
                <a:spcPct val="107000"/>
              </a:lnSpc>
              <a:spcAft>
                <a:spcPts val="800"/>
              </a:spcAft>
            </a:pPr>
            <a:r>
              <a:rPr lang="en-US" sz="14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rPr>
              <a:t>Remembering information for long periods of time is practically their default behavior, not something they struggle to learn!</a:t>
            </a:r>
            <a:endParaRPr lang="en-IN" sz="1400" dirty="0">
              <a:effectLst/>
              <a:latin typeface="Times New Roman" panose="02020603050405020304" pitchFamily="18" charset="0"/>
              <a:ea typeface="Times New Roman" panose="02020603050405020304" pitchFamily="18" charset="0"/>
            </a:endParaRPr>
          </a:p>
          <a:p>
            <a:pPr marL="914400">
              <a:lnSpc>
                <a:spcPct val="107000"/>
              </a:lnSpc>
              <a:spcAft>
                <a:spcPts val="800"/>
              </a:spcAft>
            </a:pPr>
            <a:r>
              <a:rPr lang="en-US" sz="14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rPr>
              <a:t>All recurrent neural networks have the form of a chain of repeating modules of neural network. </a:t>
            </a:r>
            <a:endParaRPr lang="en-IN" sz="1400" dirty="0">
              <a:effectLst/>
              <a:latin typeface="Times New Roman" panose="02020603050405020304" pitchFamily="18" charset="0"/>
              <a:ea typeface="Times New Roman" panose="02020603050405020304" pitchFamily="18" charset="0"/>
            </a:endParaRPr>
          </a:p>
          <a:p>
            <a:pPr marL="914400">
              <a:lnSpc>
                <a:spcPct val="107000"/>
              </a:lnSpc>
              <a:spcAft>
                <a:spcPts val="800"/>
              </a:spcAft>
            </a:pPr>
            <a:r>
              <a:rPr lang="en-US" sz="14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rPr>
              <a:t>In standard RNNs, this repeating module will have a very simple structure, such as a single tanh layer. </a:t>
            </a:r>
            <a:endParaRPr lang="en-IN" sz="1400" dirty="0">
              <a:effectLst/>
              <a:latin typeface="Times New Roman" panose="02020603050405020304" pitchFamily="18" charset="0"/>
              <a:ea typeface="Times New Roman" panose="02020603050405020304" pitchFamily="18" charset="0"/>
            </a:endParaRPr>
          </a:p>
          <a:p>
            <a:pPr marL="914400">
              <a:lnSpc>
                <a:spcPct val="107000"/>
              </a:lnSpc>
              <a:spcAft>
                <a:spcPts val="800"/>
              </a:spcAft>
            </a:pPr>
            <a:r>
              <a:rPr lang="en-US" sz="14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rPr>
              <a:t>LSTMs also have this chain like structure, but the repeating module has a different structure.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6378057"/>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114</TotalTime>
  <Words>642</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Constantia</vt:lpstr>
      <vt:lpstr>Corbel</vt:lpstr>
      <vt:lpstr>Helvetica Light</vt:lpstr>
      <vt:lpstr>Raleway</vt:lpstr>
      <vt:lpstr>Symbol</vt:lpstr>
      <vt:lpstr>Times New Roman</vt:lpstr>
      <vt:lpstr>Office Theme</vt:lpstr>
      <vt:lpstr>CHAT  WITH  CUBAP</vt:lpstr>
      <vt:lpstr>Chatbots So far…</vt:lpstr>
      <vt:lpstr>RASA FRAMEWORK</vt:lpstr>
      <vt:lpstr>RASA NLU</vt:lpstr>
      <vt:lpstr>RASA CORE</vt:lpstr>
      <vt:lpstr>RASA CUBAP</vt:lpstr>
      <vt:lpstr>PowerPoint Presentation</vt:lpstr>
      <vt:lpstr>INTENTS CHOOSEN </vt:lpstr>
      <vt:lpstr>Training Model </vt:lpstr>
      <vt:lpstr>Telegram Integration</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WITH  CUBAP</dc:title>
  <dc:creator>Sameeri mamillapalli</dc:creator>
  <cp:lastModifiedBy>Sameeri mamillapalli</cp:lastModifiedBy>
  <cp:revision>22</cp:revision>
  <dcterms:created xsi:type="dcterms:W3CDTF">2021-12-19T02:14:54Z</dcterms:created>
  <dcterms:modified xsi:type="dcterms:W3CDTF">2021-12-19T04:10:41Z</dcterms:modified>
</cp:coreProperties>
</file>